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31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90" r:id="rId15"/>
    <p:sldId id="391" r:id="rId16"/>
    <p:sldId id="392" r:id="rId17"/>
    <p:sldId id="381" r:id="rId18"/>
    <p:sldId id="402" r:id="rId19"/>
    <p:sldId id="415" r:id="rId20"/>
    <p:sldId id="385" r:id="rId21"/>
    <p:sldId id="308" r:id="rId22"/>
    <p:sldId id="393" r:id="rId23"/>
    <p:sldId id="416" r:id="rId24"/>
    <p:sldId id="394" r:id="rId25"/>
    <p:sldId id="396" r:id="rId26"/>
    <p:sldId id="407" r:id="rId27"/>
    <p:sldId id="417" r:id="rId28"/>
    <p:sldId id="420" r:id="rId29"/>
    <p:sldId id="408" r:id="rId30"/>
  </p:sldIdLst>
  <p:sldSz cx="9144000" cy="6858000" type="screen4x3"/>
  <p:notesSz cx="6781800" cy="9926638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6600"/>
    <a:srgbClr val="CC99FF"/>
    <a:srgbClr val="00FFCC"/>
    <a:srgbClr val="CC0066"/>
    <a:srgbClr val="9999FF"/>
    <a:srgbClr val="33CCFF"/>
    <a:srgbClr val="0066FF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8329" autoAdjust="0"/>
  </p:normalViewPr>
  <p:slideViewPr>
    <p:cSldViewPr>
      <p:cViewPr varScale="1">
        <p:scale>
          <a:sx n="97" d="100"/>
          <a:sy n="97" d="100"/>
        </p:scale>
        <p:origin x="-114" y="-37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3127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287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359"/>
      <c:perspective val="0"/>
    </c:view3D>
    <c:plotArea>
      <c:layout>
        <c:manualLayout>
          <c:layoutTarget val="inner"/>
          <c:xMode val="edge"/>
          <c:yMode val="edge"/>
          <c:x val="5.4804607757363948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Lbls>
            <c:showLegendKey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Платежи при пользовании природными ресурсами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99867.9</c:v>
                </c:pt>
                <c:pt idx="1">
                  <c:v>15021</c:v>
                </c:pt>
                <c:pt idx="2">
                  <c:v>3300</c:v>
                </c:pt>
                <c:pt idx="3">
                  <c:v>3560</c:v>
                </c:pt>
                <c:pt idx="4">
                  <c:v>420</c:v>
                </c:pt>
                <c:pt idx="5">
                  <c:v>3560</c:v>
                </c:pt>
                <c:pt idx="6">
                  <c:v>3114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491737143968165"/>
          <c:y val="3.1310621384929342E-2"/>
          <c:w val="0.3358233693010621"/>
          <c:h val="0.96868937861507365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2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2.0361499951394964E-2"/>
                  <c:y val="-0.3926218783866819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Программные расходы
</a:t>
                    </a:r>
                    <a:r>
                      <a:rPr lang="ru-RU" dirty="0" smtClean="0">
                        <a:latin typeface="+mn-lt"/>
                      </a:rPr>
                      <a:t>99%</a:t>
                    </a:r>
                    <a:endParaRPr lang="ru-RU" dirty="0">
                      <a:latin typeface="+mn-lt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7091839214542676E-2"/>
                  <c:y val="1.808318469999684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>
                        <a:latin typeface="+mn-lt"/>
                      </a:rPr>
                      <a:t>Непрограммные</a:t>
                    </a:r>
                    <a:r>
                      <a:rPr lang="ru-RU" sz="1600" dirty="0">
                        <a:latin typeface="+mn-lt"/>
                      </a:rPr>
                      <a:t> </a:t>
                    </a:r>
                    <a:r>
                      <a:rPr lang="ru-RU" sz="1600" dirty="0" smtClean="0">
                        <a:latin typeface="+mn-lt"/>
                      </a:rPr>
                      <a:t>расходы   </a:t>
                    </a:r>
                    <a:r>
                      <a:rPr lang="ru-RU" sz="1800" dirty="0" smtClean="0">
                        <a:latin typeface="+mn-lt"/>
                        <a:cs typeface="Times New Roman" pitchFamily="18" charset="0"/>
                      </a:rPr>
                      <a:t>1</a:t>
                    </a:r>
                    <a:r>
                      <a:rPr lang="ru-RU" sz="1600" dirty="0" smtClean="0">
                        <a:latin typeface="+mn-lt"/>
                      </a:rPr>
                      <a:t>%</a:t>
                    </a:r>
                    <a:r>
                      <a:rPr lang="ru-RU" sz="1600" dirty="0">
                        <a:latin typeface="+mn-lt"/>
                      </a:rPr>
                      <a:t>
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776568.3</c:v>
                </c:pt>
                <c:pt idx="1">
                  <c:v>44781.7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hPercent val="270"/>
      <c:depthPercent val="170"/>
      <c:rAngAx val="1"/>
    </c:view3D>
    <c:plotArea>
      <c:layout>
        <c:manualLayout>
          <c:layoutTarget val="inner"/>
          <c:xMode val="edge"/>
          <c:yMode val="edge"/>
          <c:x val="3.9323391836549419E-2"/>
          <c:y val="9.7793986868043095E-2"/>
          <c:w val="0.51348266688991173"/>
          <c:h val="0.8750000000000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6.2</c:v>
                </c:pt>
                <c:pt idx="1">
                  <c:v>0.30000000000000021</c:v>
                </c:pt>
                <c:pt idx="2">
                  <c:v>0.2</c:v>
                </c:pt>
                <c:pt idx="3">
                  <c:v>6.2</c:v>
                </c:pt>
                <c:pt idx="4">
                  <c:v>2.4</c:v>
                </c:pt>
                <c:pt idx="5">
                  <c:v>67.3</c:v>
                </c:pt>
                <c:pt idx="6">
                  <c:v>3.1</c:v>
                </c:pt>
                <c:pt idx="7">
                  <c:v>4.9000000000000004</c:v>
                </c:pt>
                <c:pt idx="8">
                  <c:v>0.1</c:v>
                </c:pt>
                <c:pt idx="9">
                  <c:v>9.3000000000000007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flat"/>
      </c:spPr>
    </c:plotArea>
    <c:legend>
      <c:legendPos val="r"/>
      <c:layout>
        <c:manualLayout>
          <c:xMode val="edge"/>
          <c:yMode val="edge"/>
          <c:x val="0.6479166666666667"/>
          <c:y val="3.2483668425499178E-2"/>
          <c:w val="0.33958333333333357"/>
          <c:h val="0.9130119017622903"/>
        </c:manualLayout>
      </c:layout>
      <c:txPr>
        <a:bodyPr/>
        <a:lstStyle/>
        <a:p>
          <a:pPr>
            <a:defRPr sz="1100" b="1">
              <a:latin typeface="+mn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smtClean="0"/>
            <a:t>5. Рассмотрение и утверждение отчета об исполнении бюджета</a:t>
          </a:r>
          <a:endParaRPr lang="ru-RU" sz="14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A9084-C481-4FA8-B119-A24EB5A74FC8}" type="presOf" srcId="{6314D215-DF67-4FEF-BBA7-68E304DE788C}" destId="{2E6D5E7C-1AC5-4EE7-B111-7157E00881F4}" srcOrd="0" destOrd="0" presId="urn:microsoft.com/office/officeart/2005/8/layout/radial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9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9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E1D54-9E6E-4EE2-BAF1-37C469A516F0}" type="presOf" srcId="{9F96D360-CB55-48DB-9778-BF90DCE1129E}" destId="{69EA0517-EDCB-4CEB-899F-D56DCF7B4404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E0032E0E-DF94-4C47-BED5-731EDC6C802D}" type="presOf" srcId="{9DEE7B50-C1CB-48D2-999B-DF1098A88396}" destId="{881BA4B6-6173-4BE7-ACB0-127409627ABA}" srcOrd="1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F51D761-A7B4-481C-942E-3705554A8AB3}" type="presOf" srcId="{BC4B6763-2F33-4CCB-B9CC-377BBD0F0800}" destId="{E3A5A4EE-729B-477E-AEA8-7FC61FA6B941}" srcOrd="1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A42A0E21-D635-4095-9A30-48119BD01E8C}" type="presOf" srcId="{9DEE7B50-C1CB-48D2-999B-DF1098A88396}" destId="{2F5553CB-2478-4421-B002-5FA728364A78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759B1781-6E2E-4B7F-9866-122DC38719AF}" type="presOf" srcId="{BC4B6763-2F33-4CCB-B9CC-377BBD0F0800}" destId="{A0B7EB92-DF16-476D-BB87-6C0D26E26F61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12A76309-19EC-4D75-A545-E31C401969FD}" type="presOf" srcId="{D2A69AB7-A0A6-4501-95CD-2902A3384DE3}" destId="{FED909B6-8F19-4D98-AAC2-EBEEF4830C2B}" srcOrd="0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A20E42A5-1C51-4F5D-8725-017EA78A7E9C}" type="presParOf" srcId="{8B82EA68-B59A-424E-9756-C221A13DB47F}" destId="{2F5553CB-2478-4421-B002-5FA728364A78}" srcOrd="11" destOrd="0" presId="urn:microsoft.com/office/officeart/2005/8/layout/radial5"/>
    <dgm:cxn modelId="{39540BCC-9564-4758-9249-402EEC5E12A5}" type="presParOf" srcId="{2F5553CB-2478-4421-B002-5FA728364A78}" destId="{881BA4B6-6173-4BE7-ACB0-127409627ABA}" srcOrd="0" destOrd="0" presId="urn:microsoft.com/office/officeart/2005/8/layout/radial5"/>
    <dgm:cxn modelId="{1D1E5160-702D-48AB-944F-8EA42DA3918B}" type="presParOf" srcId="{8B82EA68-B59A-424E-9756-C221A13DB47F}" destId="{FED909B6-8F19-4D98-AAC2-EBEEF4830C2B}" srcOrd="12" destOrd="0" presId="urn:microsoft.com/office/officeart/2005/8/layout/radial5"/>
    <dgm:cxn modelId="{F9BC706D-14F0-4357-BC92-BAB65D2459F0}" type="presParOf" srcId="{8B82EA68-B59A-424E-9756-C221A13DB47F}" destId="{A0B7EB92-DF16-476D-BB87-6C0D26E26F61}" srcOrd="13" destOrd="0" presId="urn:microsoft.com/office/officeart/2005/8/layout/radial5"/>
    <dgm:cxn modelId="{75F3F8B9-851B-448B-9335-777E81C4BE18}" type="presParOf" srcId="{A0B7EB92-DF16-476D-BB87-6C0D26E26F61}" destId="{E3A5A4EE-729B-477E-AEA8-7FC61FA6B941}" srcOrd="0" destOrd="0" presId="urn:microsoft.com/office/officeart/2005/8/layout/radial5"/>
    <dgm:cxn modelId="{18AE5E7B-88CD-477E-A009-3518EF73A574}" type="presParOf" srcId="{8B82EA68-B59A-424E-9756-C221A13DB47F}" destId="{69EA0517-EDCB-4CEB-899F-D56DCF7B4404}" srcOrd="14" destOrd="0" presId="urn:microsoft.com/office/officeart/2005/8/layout/radial5"/>
    <dgm:cxn modelId="{05F3EC9B-3508-4226-890F-A2DC7386818B}" type="presParOf" srcId="{8B82EA68-B59A-424E-9756-C221A13DB47F}" destId="{DF27FC25-052B-426A-9E06-117E992234F6}" srcOrd="15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6" destOrd="0" presId="urn:microsoft.com/office/officeart/2005/8/layout/radial5"/>
    <dgm:cxn modelId="{99473A45-4598-49D7-AC22-2032FE4DD324}" type="presParOf" srcId="{8B82EA68-B59A-424E-9756-C221A13DB47F}" destId="{553B84E4-4A31-43DB-B3BF-8E8EF2B79F2D}" srcOrd="17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451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0" y="4715153"/>
            <a:ext cx="54254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diagramData" Target="../diagrams/data9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&#1089;&#1072;&#1082;&#1084;&#1072;&#1088;&#1089;&#1082;&#1080;&#1081;&#1088;&#1072;&#1081;&#1086;&#1085;.&#1088;&#1092;/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Совета депутатов муниципального образования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Сакмарский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район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от 18 декабря 2015 года № 27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«О  районном бюджете на 2016 год 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036050" cy="2276475"/>
          </a:xfrm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08033" y="1628774"/>
            <a:ext cx="5183187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обсуждения  муниципальных программ </a:t>
              </a:r>
              <a:r>
                <a:rPr lang="ru-RU" sz="1500" dirty="0" err="1" smtClean="0">
                  <a:solidFill>
                    <a:srgbClr val="FFFFFF"/>
                  </a:solidFill>
                </a:rPr>
                <a:t>Сакмарского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r>
                <a:rPr lang="ru-RU" sz="1500" dirty="0">
                  <a:solidFill>
                    <a:srgbClr val="FFFFFF"/>
                  </a:solidFill>
                </a:rPr>
                <a:t>района</a:t>
              </a: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rgbClr val="FFFFFF"/>
                  </a:solidFill>
                </a:rPr>
                <a:t>образования </a:t>
              </a:r>
              <a:r>
                <a:rPr lang="ru-RU" sz="1500" dirty="0" err="1" smtClean="0">
                  <a:solidFill>
                    <a:srgbClr val="FFFFFF"/>
                  </a:solidFill>
                </a:rPr>
                <a:t>Сакмарский</a:t>
              </a:r>
              <a:r>
                <a:rPr lang="ru-RU" sz="1500" dirty="0" smtClean="0">
                  <a:solidFill>
                    <a:srgbClr val="FFFFFF"/>
                  </a:solidFill>
                </a:rPr>
                <a:t> район(проходят </a:t>
              </a:r>
              <a:r>
                <a:rPr lang="ru-RU" sz="1500" dirty="0">
                  <a:solidFill>
                    <a:srgbClr val="FFFFFF"/>
                  </a:solidFill>
                </a:rPr>
                <a:t>ежегодно </a:t>
              </a:r>
              <a:r>
                <a:rPr lang="ru-RU" sz="1500" dirty="0" smtClean="0">
                  <a:solidFill>
                    <a:srgbClr val="FFFFFF"/>
                  </a:solidFill>
                </a:rPr>
                <a:t>в декабре</a:t>
              </a:r>
              <a:r>
                <a:rPr lang="ru-RU" sz="1500" dirty="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rgbClr val="FFFFFF"/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rgbClr val="FFFFFF"/>
                  </a:solidFill>
                </a:rPr>
                <a:t>образования </a:t>
              </a:r>
              <a:r>
                <a:rPr lang="ru-RU" sz="1400" dirty="0" err="1" smtClean="0">
                  <a:solidFill>
                    <a:srgbClr val="FFFFFF"/>
                  </a:solidFill>
                </a:rPr>
                <a:t>Сакмарский</a:t>
              </a:r>
              <a:r>
                <a:rPr lang="ru-RU" sz="1400" dirty="0" smtClean="0">
                  <a:solidFill>
                    <a:srgbClr val="FFFFFF"/>
                  </a:solidFill>
                </a:rPr>
                <a:t> район( ежегодно в апреле)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50043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38914" name="Picture 2" descr="http://kpfu.ru/portal/docs/F219553387/bjudzh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4686"/>
            <a:ext cx="1357321" cy="1214446"/>
          </a:xfrm>
          <a:prstGeom prst="rect">
            <a:avLst/>
          </a:prstGeom>
          <a:noFill/>
        </p:spPr>
      </p:pic>
      <p:sp>
        <p:nvSpPr>
          <p:cNvPr id="38916" name="AutoShape 4" descr="http://%D1%81%D0%B0%D0%BA%D0%BC%D0%B0%D1%80%D1%81%D0%BA%D0%B8%D0%B9%D1%80%D0%B0%D0%B9%D0%BE%D0%BD.%D1%80%D1%84/foto/206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://%D1%81%D0%B0%D0%BA%D0%BC%D0%B0%D1%80%D1%81%D0%BA%D0%B8%D0%B9%D1%80%D0%B0%D0%B9%D0%BE%D0%BD.%D1%80%D1%84/foto/206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://%D1%81%D0%B0%D0%BA%D0%BC%D0%B0%D1%80%D1%81%D0%BA%D0%B8%D0%B9%D1%80%D0%B0%D0%B9%D0%BE%D0%BD.%D1%80%D1%84/foto/206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http://%D1%81%D0%B0%D0%BA%D0%BC%D0%B0%D1%80%D1%81%D0%BA%D0%B8%D0%B9%D1%80%D0%B0%D0%B9%D0%BE%D0%BD.%D1%80%D1%84/foto/206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http://%D1%81%D0%B0%D0%BA%D0%BC%D0%B0%D1%80%D1%81%D0%BA%D0%B8%D0%B9%D1%80%D0%B0%D0%B9%D0%BE%D0%BD.%D1%80%D1%84/foto/2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http://&amp;scy;&amp;acy;&amp;kcy;&amp;mcy;&amp;acy;&amp;rcy;&amp;scy;&amp;kcy;&amp;icy;&amp;jcy;&amp;rcy;&amp;acy;&amp;jcy;&amp;ocy;&amp;ncy;.&amp;rcy;&amp;fcy;/foto/2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8" name="AutoShape 16" descr="http://&amp;scy;&amp;acy;&amp;kcy;&amp;mcy;&amp;acy;&amp;rcy;&amp;scy;&amp;kcy;&amp;icy;&amp;jcy;&amp;rcy;&amp;acy;&amp;jcy;&amp;ocy;&amp;ncy;.&amp;rcy;&amp;fcy;/foto/205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0" name="Picture 18" descr="http://yakutsk.bezformata.ru/content/image705305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714488"/>
            <a:ext cx="1357322" cy="1143007"/>
          </a:xfrm>
          <a:prstGeom prst="rect">
            <a:avLst/>
          </a:prstGeom>
          <a:noFill/>
        </p:spPr>
      </p:pic>
      <p:pic>
        <p:nvPicPr>
          <p:cNvPr id="38932" name="Picture 20" descr="http://www.m.socprog12.ru/uploads/posts/2014-04/1397472999_publik-hiar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86322"/>
            <a:ext cx="121444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rgbClr val="7E5A00"/>
                </a:solidFill>
                <a:latin typeface="Constantia" pitchFamily="18" charset="0"/>
              </a:rPr>
              <a:t>образования </a:t>
            </a:r>
            <a:r>
              <a:rPr lang="ru-RU" altLang="ru-RU" sz="2000" b="1" dirty="0" err="1" smtClean="0">
                <a:solidFill>
                  <a:srgbClr val="7E5A00"/>
                </a:solidFill>
                <a:latin typeface="Constantia" pitchFamily="18" charset="0"/>
              </a:rPr>
              <a:t>Сакмарский</a:t>
            </a:r>
            <a:r>
              <a:rPr lang="ru-RU" altLang="ru-RU" sz="2000" b="1" dirty="0" smtClean="0">
                <a:solidFill>
                  <a:srgbClr val="7E5A00"/>
                </a:solidFill>
                <a:latin typeface="Constantia" pitchFamily="18" charset="0"/>
              </a:rPr>
              <a:t> район составляется 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и утверждается сроком на </a:t>
            </a:r>
            <a:r>
              <a:rPr lang="ru-RU" altLang="ru-RU" sz="2000" b="1" dirty="0" smtClean="0">
                <a:solidFill>
                  <a:srgbClr val="7E5A00"/>
                </a:solidFill>
                <a:latin typeface="Constantia" pitchFamily="18" charset="0"/>
              </a:rPr>
              <a:t>один год 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— очередной финансовый </a:t>
            </a:r>
            <a:r>
              <a:rPr lang="ru-RU" altLang="ru-RU" sz="2000" b="1" dirty="0" smtClean="0">
                <a:solidFill>
                  <a:srgbClr val="7E5A00"/>
                </a:solidFill>
                <a:latin typeface="Constantia" pitchFamily="18" charset="0"/>
              </a:rPr>
              <a:t>год.</a:t>
            </a:r>
            <a:endParaRPr lang="ru-RU" altLang="ru-RU" sz="2000" b="1" dirty="0">
              <a:solidFill>
                <a:srgbClr val="7E5A00"/>
              </a:solidFill>
              <a:latin typeface="Constantia" pitchFamily="18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5376" name="Скругленный прямоугольник 2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r>
                <a:rPr lang="ru-RU" altLang="en-US" sz="2600" b="1" dirty="0">
                  <a:solidFill>
                    <a:schemeClr val="bg1"/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bg1"/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bg1"/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bg1"/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bg1"/>
                  </a:solidFill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solidFill>
                    <a:schemeClr val="bg1"/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bg1"/>
                  </a:solidFill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solidFill>
                    <a:schemeClr val="bg1"/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bg1"/>
                  </a:solidFill>
                  <a:latin typeface="Constantia" pitchFamily="18" charset="0"/>
                </a:rPr>
                <a:t>бюджета?</a:t>
              </a:r>
              <a:endParaRPr lang="ru-RU" altLang="en-US" sz="26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428596" y="4643446"/>
            <a:ext cx="2000264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571737" y="4652963"/>
            <a:ext cx="1928826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786314" y="4643446"/>
            <a:ext cx="17859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858016" y="4652963"/>
            <a:ext cx="1928826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31940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282406" y="3942557"/>
            <a:ext cx="792163" cy="628650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06481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9977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и устойчивости районного бюджета</a:t>
            </a:r>
            <a:endParaRPr lang="en-US" sz="1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принятых расходных обязательств источниками финансирования, а не увеличение новых расходных обязательств</a:t>
            </a:r>
            <a:endParaRPr lang="en-US" sz="1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эффективности бюджетных расходов, сокращение неэффективных расходов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</a:rPr>
              <a:t>Получение необходимого объема бюджетных доходов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эффективности финансовых взаимоотношений  с бюджетами сельских поселений.</a:t>
            </a: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9144000" cy="11414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Сакмарский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 на 2016г.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285720" y="2571141"/>
          <a:ext cx="7715304" cy="377732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71543"/>
                <a:gridCol w="3354424"/>
                <a:gridCol w="2354896"/>
                <a:gridCol w="1334441"/>
              </a:tblGrid>
              <a:tr h="10931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2016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tique Olive Compact"/>
                        </a:rPr>
                        <a:t>1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e Olive Compact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tique Olive Compact"/>
                        </a:rPr>
                        <a:t>2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e Olive Compact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 Compact"/>
                        </a:rPr>
                        <a:t>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tique Olive Compact"/>
                        </a:rPr>
                        <a:t>4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tique Olive Compact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622 789,5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5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128 282,9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5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622 789,5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70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4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2264" y="2428868"/>
            <a:ext cx="242889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(федерального,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областно-го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бюджетов сельских поселений)-межбюджетные трансферты  в форме: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дотаций,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субсидий,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субвенций,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иных межбюджетных трансфертов.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от граждан и организаций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2143116"/>
            <a:ext cx="35719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уплаты неналоговых платежей, установленных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Федерации: законами Оренбургской области, органами местного самоуправления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доходы от оказания платных услуг (работ) и компенсации затрат государства;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 , санкции, возмещение ущерба;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844" y="2143116"/>
            <a:ext cx="2611438" cy="4278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законами Оренбургской области, органами местного самоуправления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пошлина;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714348" y="2143116"/>
          <a:ext cx="7572428" cy="4187277"/>
        </p:xfrm>
        <a:graphic>
          <a:graphicData uri="http://schemas.openxmlformats.org/drawingml/2006/table">
            <a:tbl>
              <a:tblPr/>
              <a:tblGrid>
                <a:gridCol w="5572134"/>
                <a:gridCol w="2000294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494 506,6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46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53 268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118 618,4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292 566,6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28 053,6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620713"/>
            <a:ext cx="7056437" cy="1141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безвозмездных поступлений  бюджету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Сакмарский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    на  2016г.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428604"/>
            <a:ext cx="85725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Сакмарский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район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</a:t>
            </a:r>
            <a:r>
              <a:rPr lang="en-US" dirty="0" smtClean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00034" y="1428736"/>
          <a:ext cx="8143932" cy="42174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29354"/>
                <a:gridCol w="2214578"/>
              </a:tblGrid>
              <a:tr h="8960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2016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128 282,9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Платежи при 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494 506,6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622 789,5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 на 2016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329642" cy="463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549275"/>
            <a:ext cx="8772525" cy="1368425"/>
            <a:chOff x="0" y="0"/>
            <a:chExt cx="5526" cy="441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err="1" smtClean="0">
                  <a:solidFill>
                    <a:srgbClr val="785700"/>
                  </a:solidFill>
                  <a:latin typeface="Constantia" pitchFamily="18" charset="0"/>
                </a:rPr>
                <a:t>Сакмарского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  </a:t>
              </a:r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района!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познакомит вас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характеристиками утвержденного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бюджета муниципального </a:t>
            </a:r>
            <a:r>
              <a:rPr lang="ru-RU" sz="2000" dirty="0" smtClean="0">
                <a:latin typeface="Times New Roman" pitchFamily="18" charset="0"/>
              </a:rPr>
              <a:t>образования </a:t>
            </a:r>
            <a:r>
              <a:rPr lang="ru-RU" sz="2000" dirty="0" err="1" smtClean="0">
                <a:latin typeface="Times New Roman" pitchFamily="18" charset="0"/>
              </a:rPr>
              <a:t>Сакмарский</a:t>
            </a:r>
            <a:r>
              <a:rPr lang="ru-RU" sz="2000" dirty="0" smtClean="0">
                <a:latin typeface="Times New Roman" pitchFamily="18" charset="0"/>
              </a:rPr>
              <a:t> район </a:t>
            </a:r>
            <a:r>
              <a:rPr lang="ru-RU" sz="2000" dirty="0">
                <a:latin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</a:rPr>
              <a:t>2016 </a:t>
            </a:r>
            <a:r>
              <a:rPr lang="ru-RU" sz="2000" dirty="0">
                <a:latin typeface="Times New Roman" pitchFamily="18" charset="0"/>
              </a:rPr>
              <a:t>год 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Представленная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предназначена для широкого круга пользователей и будет интересна и полезна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врачам, молодым семьям, так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учащимся и студентам,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пенсионерам и другим категориям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населения, так как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района. Мы постарались в доступной и понятной форме для граждан, показать основные показатели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которым интересны современные проблемы финансов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районе.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28596" y="1000108"/>
            <a:ext cx="7858180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Расходы бюджета сопоставляются с доходами,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получается баланс.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57158" y="1928802"/>
            <a:ext cx="857256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Доходы – Расходы = Дефицит/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Профицит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Если расходы превышают доходы складывается дефицит, если они меньше доходов -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профицит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71472" y="500042"/>
            <a:ext cx="4286280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Как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определяется баланс бюджета?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71472" y="5929330"/>
            <a:ext cx="8215370" cy="6286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 случае нехватки денежных средств на покрытие всех обязательств государства в конкретном году планируется источники заимствований или происходит сокращение расходов.</a:t>
            </a:r>
          </a:p>
        </p:txBody>
      </p:sp>
      <p:pic>
        <p:nvPicPr>
          <p:cNvPr id="20482" name="Picture 2" descr="http://12monet.ru/wp-content/uploads/2015/12/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4286250" cy="293844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000496" y="4572008"/>
            <a:ext cx="1630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+mn-lt"/>
              </a:rPr>
              <a:t>2016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357158" y="3214686"/>
            <a:ext cx="2643206" cy="1000132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Доходы 622 789,5 тыс.рублей</a:t>
            </a:r>
          </a:p>
        </p:txBody>
      </p:sp>
      <p:sp>
        <p:nvSpPr>
          <p:cNvPr id="37" name="Овал 36"/>
          <p:cNvSpPr/>
          <p:nvPr/>
        </p:nvSpPr>
        <p:spPr bwMode="auto">
          <a:xfrm>
            <a:off x="5572132" y="3071810"/>
            <a:ext cx="2714644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Расходы 622 789,5 тыс.рублей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 bwMode="auto">
          <a:xfrm>
            <a:off x="7215206" y="4429132"/>
            <a:ext cx="1785950" cy="714380"/>
          </a:xfrm>
          <a:prstGeom prst="wedgeRoundRectCallout">
            <a:avLst>
              <a:gd name="adj1" fmla="val -87577"/>
              <a:gd name="adj2" fmla="val 1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Дефицит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8"/>
            <a:ext cx="9145588" cy="10207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357158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714348" y="1785926"/>
            <a:ext cx="2000264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услугами жилищно-коммунального хозяйства населения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в 2015-2020 годах»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7488" y="1857364"/>
            <a:ext cx="2214578" cy="121444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образования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на 2014-2020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14942" y="1928802"/>
            <a:ext cx="1571636" cy="928694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информационных технологий в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районе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858016" y="1785926"/>
            <a:ext cx="1785950" cy="1071570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 терроризма и экстремизма на территории муниципального образования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район»  на 2015-2020 годы»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14348" y="3000372"/>
            <a:ext cx="2000264" cy="11287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«Стимулирование развития жилищного строительства в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районе Оренбургской области 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86050" y="3286124"/>
            <a:ext cx="2286016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 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Оренбургской области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214942" y="3000372"/>
            <a:ext cx="1714512" cy="1128714"/>
          </a:xfrm>
          <a:prstGeom prst="rect">
            <a:avLst/>
          </a:prstGeom>
          <a:solidFill>
            <a:srgbClr val="66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администрации муниципального образования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 Оренбургской области 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072330" y="2928934"/>
            <a:ext cx="1785950" cy="1143008"/>
          </a:xfrm>
          <a:prstGeom prst="rect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«Развитие, содержание  дорожной сети, организация пассажирских  перевозок в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районе Оренбургской области   на 2015-2020 годы»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14348" y="4214818"/>
            <a:ext cx="2000264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общественного порядка и противодействие преступности в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районе  Оренбургской области на 2014-2020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786050" y="4357694"/>
            <a:ext cx="2286016" cy="785818"/>
          </a:xfrm>
          <a:prstGeom prst="rect">
            <a:avLst/>
          </a:prstGeom>
          <a:solidFill>
            <a:srgbClr val="FF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культуры, спорта и туризма в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Сакмарском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районе Оренбургской области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214942" y="4286256"/>
            <a:ext cx="1714512" cy="857256"/>
          </a:xfrm>
          <a:prstGeom prst="rect">
            <a:avLst/>
          </a:prstGeom>
          <a:solidFill>
            <a:srgbClr val="CC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"Молодежь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Оренбургской области на 2015-2020 годы"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072330" y="4143380"/>
            <a:ext cx="1643074" cy="85725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 муниципальными финансами 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на  2016-2020 годы»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14348" y="5214950"/>
            <a:ext cx="2071702" cy="150019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мероприятий в области гражданской обороны, предупреждения и ликвидации чрезвычайных ситуаций, пожарной безопасности и безопасности людей на водных объектах муниципального образования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928926" y="5357826"/>
            <a:ext cx="1928826" cy="928694"/>
          </a:xfrm>
          <a:prstGeom prst="rect">
            <a:avLst/>
          </a:prstGeom>
          <a:solidFill>
            <a:srgbClr val="99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Оренбургской области на 2015-2020 годы»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143504" y="5286388"/>
            <a:ext cx="1785950" cy="92869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земельно-имущественным комплексом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на  2015-2020 годы»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072330" y="5143512"/>
            <a:ext cx="1643074" cy="1214446"/>
          </a:xfrm>
          <a:prstGeom prst="rect">
            <a:avLst/>
          </a:prstGeom>
          <a:solidFill>
            <a:srgbClr val="CC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района на 2014-2020 годы»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3108" y="1214422"/>
            <a:ext cx="5214974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2016 году реализуется 16 муниципальных программ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</a:t>
            </a:r>
            <a:r>
              <a:rPr lang="ru-RU" sz="2400" dirty="0" err="1" smtClean="0"/>
              <a:t>Сакмарский</a:t>
            </a:r>
            <a:r>
              <a:rPr lang="ru-RU" sz="2400" dirty="0" smtClean="0"/>
              <a:t> район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</a:t>
            </a:r>
            <a:r>
              <a:rPr lang="ru-RU" sz="2400" dirty="0" err="1" smtClean="0"/>
              <a:t>непрограммными</a:t>
            </a:r>
            <a:r>
              <a:rPr lang="ru-RU" sz="2400" dirty="0" smtClean="0"/>
              <a:t>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53326" y="1481120"/>
          <a:ext cx="8784974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00034" y="4857760"/>
            <a:ext cx="201622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defRPr/>
            </a:pPr>
            <a:r>
              <a:rPr lang="ru-RU" sz="1000" b="1" dirty="0" smtClean="0"/>
              <a:t>0700 </a:t>
            </a:r>
            <a:r>
              <a:rPr lang="ru-RU" sz="1000" b="1" dirty="0" smtClean="0"/>
              <a:t>Образование </a:t>
            </a:r>
            <a:r>
              <a:rPr lang="ru-RU" sz="1000" b="1" dirty="0" smtClean="0"/>
              <a:t>418908</a:t>
            </a:r>
          </a:p>
          <a:p>
            <a:pPr marL="228600" indent="-228600">
              <a:defRPr/>
            </a:pP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643314"/>
            <a:ext cx="214314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38 331,7 </a:t>
            </a:r>
            <a:r>
              <a:rPr lang="ru-RU" sz="1000" b="1" dirty="0"/>
              <a:t>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2016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30787" y="5205189"/>
            <a:ext cx="201622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1400 межбюджетные трансферты  </a:t>
            </a:r>
            <a:r>
              <a:rPr lang="ru-RU" sz="1000" b="1" dirty="0" smtClean="0"/>
              <a:t>58466 </a:t>
            </a:r>
            <a:r>
              <a:rPr lang="ru-RU" sz="1000" b="1" dirty="0"/>
              <a:t>тыс.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045309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 572,5тыс</a:t>
            </a:r>
            <a:r>
              <a:rPr lang="ru-RU" sz="1000" b="1" dirty="0"/>
              <a:t>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6117639"/>
            <a:ext cx="2221661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marL="228600" indent="-228600">
              <a:defRPr/>
            </a:pPr>
            <a:r>
              <a:rPr lang="ru-RU" sz="1000" b="1" dirty="0" smtClean="0"/>
              <a:t>0800 </a:t>
            </a:r>
            <a:r>
              <a:rPr lang="ru-RU" sz="1000" b="1" dirty="0" smtClean="0"/>
              <a:t>Культура19588 </a:t>
            </a:r>
            <a:r>
              <a:rPr lang="ru-RU" sz="1000" b="1" dirty="0"/>
              <a:t>тыс.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1 108,5тыс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2214554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30 525,4 </a:t>
            </a:r>
            <a:r>
              <a:rPr lang="ru-RU" sz="1000" b="1" dirty="0"/>
              <a:t>тыс. руб.</a:t>
            </a:r>
          </a:p>
        </p:txBody>
      </p:sp>
      <p:pic>
        <p:nvPicPr>
          <p:cNvPr id="2870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300663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602138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949950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976438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3357562"/>
            <a:ext cx="208823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1752,6 </a:t>
            </a:r>
            <a:r>
              <a:rPr lang="ru-RU" sz="1000" b="1" dirty="0"/>
              <a:t>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28794" y="1285860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38 458,3 </a:t>
            </a:r>
            <a:r>
              <a:rPr lang="ru-RU" sz="1000" b="1" dirty="0"/>
              <a:t>тыс. руб.</a:t>
            </a:r>
          </a:p>
        </p:txBody>
      </p: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143248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19475" y="3068638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</a:t>
            </a:r>
            <a:r>
              <a:rPr lang="ru-RU" sz="1400" i="1" dirty="0" err="1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Сакмарского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района</a:t>
            </a: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622789,5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32040" y="908720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0500Жилищно-коммунальное хозяйство 15 078,5тыс</a:t>
            </a:r>
            <a:r>
              <a:rPr lang="ru-RU" sz="1000" b="1" dirty="0"/>
              <a:t>. руб.</a:t>
            </a: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5288" y="765175"/>
            <a:ext cx="842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Удельный вес расходов по отраслям в общем объеме расходов бюджета муниципального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образования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Сакмарский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район на 2016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714488"/>
          <a:ext cx="8286808" cy="43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i="1" dirty="0" smtClean="0"/>
              <a:t>Информация об основных расходах бюджета муниципального образования </a:t>
            </a:r>
            <a:r>
              <a:rPr lang="ru-RU" sz="2000" i="1" dirty="0" err="1" smtClean="0"/>
              <a:t>Сакмарский</a:t>
            </a:r>
            <a:r>
              <a:rPr lang="ru-RU" sz="2000" i="1" dirty="0" smtClean="0"/>
              <a:t> район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14554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82"/>
                </a:solidFill>
              </a:rPr>
              <a:t>Значительные расходы бюджета составляют расходы на общее </a:t>
            </a:r>
            <a:r>
              <a:rPr lang="ru-RU" sz="3600" dirty="0" smtClean="0">
                <a:solidFill>
                  <a:srgbClr val="000082"/>
                </a:solidFill>
              </a:rPr>
              <a:t>образование -</a:t>
            </a:r>
            <a:endParaRPr lang="ru-RU" sz="3600" dirty="0" smtClean="0">
              <a:solidFill>
                <a:srgbClr val="000082"/>
              </a:solidFill>
            </a:endParaRPr>
          </a:p>
          <a:p>
            <a:r>
              <a:rPr lang="ru-RU" sz="3600" dirty="0" smtClean="0">
                <a:solidFill>
                  <a:srgbClr val="000082"/>
                </a:solidFill>
              </a:rPr>
              <a:t>418 908,0 тыс.руб.</a:t>
            </a:r>
          </a:p>
          <a:p>
            <a:r>
              <a:rPr lang="ru-RU" sz="3600" dirty="0" smtClean="0">
                <a:solidFill>
                  <a:srgbClr val="000082"/>
                </a:solidFill>
              </a:rPr>
              <a:t>На одного человека, проживающего в МО </a:t>
            </a:r>
            <a:r>
              <a:rPr lang="ru-RU" sz="3600" dirty="0" err="1" smtClean="0">
                <a:solidFill>
                  <a:srgbClr val="000082"/>
                </a:solidFill>
              </a:rPr>
              <a:t>Сакмарский</a:t>
            </a:r>
            <a:r>
              <a:rPr lang="ru-RU" sz="3600" dirty="0" smtClean="0">
                <a:solidFill>
                  <a:srgbClr val="000082"/>
                </a:solidFill>
              </a:rPr>
              <a:t> </a:t>
            </a:r>
            <a:r>
              <a:rPr lang="ru-RU" sz="3600" dirty="0" smtClean="0">
                <a:solidFill>
                  <a:srgbClr val="000082"/>
                </a:solidFill>
              </a:rPr>
              <a:t>район   расходы планируются в сумме 21,5 тыс.руб.  </a:t>
            </a:r>
            <a:endParaRPr lang="ru-RU" sz="3600" dirty="0">
              <a:solidFill>
                <a:srgbClr val="00008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549275"/>
            <a:ext cx="8772525" cy="1368425"/>
            <a:chOff x="0" y="0"/>
            <a:chExt cx="5526" cy="441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err="1" smtClean="0">
                  <a:solidFill>
                    <a:srgbClr val="785700"/>
                  </a:solidFill>
                  <a:latin typeface="Constantia" pitchFamily="18" charset="0"/>
                </a:rPr>
                <a:t>Сакмарского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  </a:t>
              </a:r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района!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завершении нашей информации, дополнительно отмечаем, что в ходе исполнения бюджета муниципального образования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район, финансовым отделом  администрации  на  официальном сайте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сакмарскийрайон.рф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размещается информация о ходе исполнения бюджета.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grpSp>
        <p:nvGrpSpPr>
          <p:cNvPr id="32772" name="Group 2"/>
          <p:cNvGrpSpPr>
            <a:grpSpLocks/>
          </p:cNvGrpSpPr>
          <p:nvPr/>
        </p:nvGrpSpPr>
        <p:grpSpPr bwMode="auto">
          <a:xfrm>
            <a:off x="0" y="1052513"/>
            <a:ext cx="9036050" cy="792162"/>
            <a:chOff x="-113" y="454"/>
            <a:chExt cx="5564" cy="530"/>
          </a:xfrm>
        </p:grpSpPr>
        <p:pic>
          <p:nvPicPr>
            <p:cNvPr id="3277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" y="454"/>
              <a:ext cx="5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499"/>
              <a:ext cx="544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nstantia" pitchFamily="18" charset="0"/>
                </a:rPr>
                <a:t>Контактная информация</a:t>
              </a:r>
            </a:p>
          </p:txBody>
        </p:sp>
      </p:grp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финансовым отделом администрации </a:t>
            </a:r>
          </a:p>
          <a:p>
            <a:pPr eaLnBrk="1" hangingPunct="1">
              <a:defRPr/>
            </a:pPr>
            <a:r>
              <a:rPr lang="ru-RU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Сакмарский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(35331</a:t>
            </a:r>
            <a:r>
              <a:rPr lang="ru-RU" altLang="en-US" sz="2000" b="1" smtClean="0">
                <a:latin typeface="Times New Roman" pitchFamily="18" charset="0"/>
                <a:cs typeface="Times New Roman" pitchFamily="18" charset="0"/>
              </a:rPr>
              <a:t>) 21-7-55,22-2-55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298450" y="2000240"/>
            <a:ext cx="8845550" cy="2998787"/>
            <a:chOff x="0" y="-84"/>
            <a:chExt cx="5572" cy="1889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157" y="-84"/>
              <a:ext cx="5340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Сакмарского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района 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Органы местного самоуправления  расходуют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предоставления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общественных (муниципальных)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услуг в сферах  образования, культуры, спорта, социального обеспечения, поддержки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экономики, гарантии безопасности и правопорядка,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защиты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371475" y="5000624"/>
            <a:ext cx="8772525" cy="1857376"/>
            <a:chOff x="0" y="-79"/>
            <a:chExt cx="5526" cy="1170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87" y="-79"/>
              <a:ext cx="5439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органов местного самоуправления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08625" y="3213100"/>
            <a:ext cx="2735263" cy="1441450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ru-RU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eaLnBrk="1" hangingPunct="1">
              <a:defRPr/>
            </a:pPr>
            <a:r>
              <a:rPr lang="ru-RU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eaLnBrk="1" hangingPunct="1">
              <a:defRPr/>
            </a:pPr>
            <a:r>
              <a:rPr lang="ru-RU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района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8625" y="5229225"/>
            <a:ext cx="2663825" cy="1466850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15 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сельских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поселений</a:t>
            </a:r>
            <a:endParaRPr lang="ru-RU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484313"/>
            <a:ext cx="9144000" cy="10525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Сакмарского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4572000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572000" y="62372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4572000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>
            <a:stCxn id="5" idx="3"/>
          </p:cNvCxnSpPr>
          <p:nvPr/>
        </p:nvCxnSpPr>
        <p:spPr bwMode="auto">
          <a:xfrm>
            <a:off x="4143371" y="4686361"/>
            <a:ext cx="428629" cy="2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НЕНАЛОГОВЫЕ ДОХОДЫ </a:t>
            </a:r>
            <a:r>
              <a:rPr lang="ru-RU" altLang="ru-RU" sz="1000"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культуру, киноматографию</a:t>
            </a: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34" descr="школа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715016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500702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5929321" y="4868863"/>
            <a:ext cx="1214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3" name="Рисунок 43" descr="деньги 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5429264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Прямоугольник 44"/>
          <p:cNvSpPr>
            <a:spLocks noChangeArrowheads="1"/>
          </p:cNvSpPr>
          <p:nvPr/>
        </p:nvSpPr>
        <p:spPr bwMode="auto">
          <a:xfrm>
            <a:off x="6572264" y="6237288"/>
            <a:ext cx="1928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800" b="1" dirty="0"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9388" y="765175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) или </a:t>
            </a:r>
            <a:r>
              <a:rPr lang="ru-RU" altLang="en-US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один год – очередной финансовый год.</a:t>
            </a:r>
            <a:endParaRPr lang="ru-RU" altLang="en-US" sz="2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3176</TotalTime>
  <Pages>0</Pages>
  <Words>2307</Words>
  <Characters>0</Characters>
  <Application>Microsoft Office PowerPoint</Application>
  <DocSecurity>0</DocSecurity>
  <PresentationFormat>Экран (4:3)</PresentationFormat>
  <Lines>0</Lines>
  <Paragraphs>327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характеристики бюджета муниципального образования  Сакмарский район на 2016г.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безвозмездных поступлений  бюджету  муниципального образования Сакмарский район    на  2016г.</vt:lpstr>
      <vt:lpstr>Слайд 18</vt:lpstr>
      <vt:lpstr>Структура собственных доходов бюджета муниципального образования Сакмарский район на 2016 год</vt:lpstr>
      <vt:lpstr>Слайд 20</vt:lpstr>
      <vt:lpstr>Слайд 21</vt:lpstr>
      <vt:lpstr>Слайд 22</vt:lpstr>
      <vt:lpstr>Распределение средств бюджета муниципального образования Сакмарский район  между программными и непрограммными расходами</vt:lpstr>
      <vt:lpstr>Слайд 24</vt:lpstr>
      <vt:lpstr>Слайд 25</vt:lpstr>
      <vt:lpstr>Слайд 26</vt:lpstr>
      <vt:lpstr>Информация об основных расходах бюджета муниципального образования Сакмарский район</vt:lpstr>
      <vt:lpstr>Слайд 28</vt:lpstr>
      <vt:lpstr>Слайд 29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Рахимкулова Р.Н.</cp:lastModifiedBy>
  <cp:revision>984</cp:revision>
  <cp:lastPrinted>2014-12-18T07:16:52Z</cp:lastPrinted>
  <dcterms:created xsi:type="dcterms:W3CDTF">2013-11-12T07:49:12Z</dcterms:created>
  <dcterms:modified xsi:type="dcterms:W3CDTF">2016-04-22T04:16:02Z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